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3" r:id="rId4"/>
    <p:sldId id="259" r:id="rId5"/>
    <p:sldId id="260" r:id="rId6"/>
    <p:sldId id="264"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11/19/2018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11/19/2018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11/19/2018</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11/19/2018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ieeexplore.ieee.org/document/1046627?arnumber=1046627"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arxiv.org/ftp/arxiv/papers/1710/1710.02726.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C1EF5-54B6-4915-A553-83861AB80594}"/>
              </a:ext>
            </a:extLst>
          </p:cNvPr>
          <p:cNvSpPr>
            <a:spLocks noGrp="1"/>
          </p:cNvSpPr>
          <p:nvPr>
            <p:ph type="ctrTitle"/>
          </p:nvPr>
        </p:nvSpPr>
        <p:spPr/>
        <p:txBody>
          <a:bodyPr/>
          <a:lstStyle/>
          <a:p>
            <a:r>
              <a:rPr lang="en-US" b="1" dirty="0"/>
              <a:t>Augmented Reality with Homographies</a:t>
            </a:r>
            <a:endParaRPr lang="en-IN" dirty="0"/>
          </a:p>
        </p:txBody>
      </p:sp>
      <p:sp>
        <p:nvSpPr>
          <p:cNvPr id="3" name="Subtitle 2">
            <a:extLst>
              <a:ext uri="{FF2B5EF4-FFF2-40B4-BE49-F238E27FC236}">
                <a16:creationId xmlns:a16="http://schemas.microsoft.com/office/drawing/2014/main" id="{E6A3F903-90A8-444F-B5F3-522520EEB2A5}"/>
              </a:ext>
            </a:extLst>
          </p:cNvPr>
          <p:cNvSpPr>
            <a:spLocks noGrp="1"/>
          </p:cNvSpPr>
          <p:nvPr>
            <p:ph type="subTitle" idx="1"/>
          </p:nvPr>
        </p:nvSpPr>
        <p:spPr/>
        <p:txBody>
          <a:bodyPr/>
          <a:lstStyle/>
          <a:p>
            <a:r>
              <a:rPr lang="en-IN" dirty="0"/>
              <a:t>Alex Szilagyi – A20324479</a:t>
            </a:r>
          </a:p>
          <a:p>
            <a:r>
              <a:rPr lang="en-IN" dirty="0"/>
              <a:t> Avichel Verma – A20424121</a:t>
            </a:r>
          </a:p>
        </p:txBody>
      </p:sp>
    </p:spTree>
    <p:extLst>
      <p:ext uri="{BB962C8B-B14F-4D97-AF65-F5344CB8AC3E}">
        <p14:creationId xmlns:p14="http://schemas.microsoft.com/office/powerpoint/2010/main" val="3108573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920A0-AD89-4536-8E80-691938981ED2}"/>
              </a:ext>
            </a:extLst>
          </p:cNvPr>
          <p:cNvSpPr>
            <a:spLocks noGrp="1"/>
          </p:cNvSpPr>
          <p:nvPr>
            <p:ph type="title"/>
          </p:nvPr>
        </p:nvSpPr>
        <p:spPr/>
        <p:txBody>
          <a:bodyPr/>
          <a:lstStyle/>
          <a:p>
            <a:r>
              <a:rPr lang="en-US" dirty="0"/>
              <a:t>What is Augmented Reality?</a:t>
            </a:r>
            <a:endParaRPr lang="en-IN" dirty="0"/>
          </a:p>
        </p:txBody>
      </p:sp>
      <p:sp>
        <p:nvSpPr>
          <p:cNvPr id="3" name="Content Placeholder 2">
            <a:extLst>
              <a:ext uri="{FF2B5EF4-FFF2-40B4-BE49-F238E27FC236}">
                <a16:creationId xmlns:a16="http://schemas.microsoft.com/office/drawing/2014/main" id="{C4EA85D4-245B-4F39-9735-FA3C607F436E}"/>
              </a:ext>
            </a:extLst>
          </p:cNvPr>
          <p:cNvSpPr>
            <a:spLocks noGrp="1"/>
          </p:cNvSpPr>
          <p:nvPr>
            <p:ph idx="1"/>
          </p:nvPr>
        </p:nvSpPr>
        <p:spPr>
          <a:xfrm>
            <a:off x="677334" y="1536335"/>
            <a:ext cx="8596668" cy="1532180"/>
          </a:xfrm>
        </p:spPr>
        <p:txBody>
          <a:bodyPr>
            <a:normAutofit/>
          </a:bodyPr>
          <a:lstStyle/>
          <a:p>
            <a:r>
              <a:rPr lang="en-US" sz="2000" dirty="0"/>
              <a:t>It is a field of computer science that gives an interactive experience of real-world environment where object that reside in the real-world are digitally processed and augmented by adding various computer-generated graphics.</a:t>
            </a:r>
          </a:p>
          <a:p>
            <a:endParaRPr lang="en-IN" sz="2000" dirty="0"/>
          </a:p>
        </p:txBody>
      </p:sp>
      <p:sp>
        <p:nvSpPr>
          <p:cNvPr id="4" name="Title 1">
            <a:extLst>
              <a:ext uri="{FF2B5EF4-FFF2-40B4-BE49-F238E27FC236}">
                <a16:creationId xmlns:a16="http://schemas.microsoft.com/office/drawing/2014/main" id="{A6FC4299-2183-4BB2-BFB8-979FC7DE1B46}"/>
              </a:ext>
            </a:extLst>
          </p:cNvPr>
          <p:cNvSpPr txBox="1">
            <a:spLocks/>
          </p:cNvSpPr>
          <p:nvPr/>
        </p:nvSpPr>
        <p:spPr>
          <a:xfrm>
            <a:off x="625642" y="3100596"/>
            <a:ext cx="8648359" cy="1210408"/>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How AR Works?</a:t>
            </a:r>
            <a:endParaRPr lang="en-IN" dirty="0"/>
          </a:p>
        </p:txBody>
      </p:sp>
      <p:sp>
        <p:nvSpPr>
          <p:cNvPr id="5" name="Content Placeholder 2">
            <a:extLst>
              <a:ext uri="{FF2B5EF4-FFF2-40B4-BE49-F238E27FC236}">
                <a16:creationId xmlns:a16="http://schemas.microsoft.com/office/drawing/2014/main" id="{8838462C-3ED4-417E-A2B5-4C2F4A15407A}"/>
              </a:ext>
            </a:extLst>
          </p:cNvPr>
          <p:cNvSpPr txBox="1">
            <a:spLocks/>
          </p:cNvSpPr>
          <p:nvPr/>
        </p:nvSpPr>
        <p:spPr>
          <a:xfrm>
            <a:off x="677334" y="3910256"/>
            <a:ext cx="8596668" cy="132080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sz="2000" dirty="0"/>
              <a:t>The primary idea of augmented reality is to superimpose graphics, audio and other components of the digital world into a person’s perception of real-world environment in real-time.</a:t>
            </a:r>
          </a:p>
          <a:p>
            <a:endParaRPr lang="en-US" sz="2000" dirty="0"/>
          </a:p>
        </p:txBody>
      </p:sp>
    </p:spTree>
    <p:extLst>
      <p:ext uri="{BB962C8B-B14F-4D97-AF65-F5344CB8AC3E}">
        <p14:creationId xmlns:p14="http://schemas.microsoft.com/office/powerpoint/2010/main" val="2156053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28875-C43A-4520-B54D-DD29D13AD8BC}"/>
              </a:ext>
            </a:extLst>
          </p:cNvPr>
          <p:cNvSpPr>
            <a:spLocks noGrp="1"/>
          </p:cNvSpPr>
          <p:nvPr>
            <p:ph type="title"/>
          </p:nvPr>
        </p:nvSpPr>
        <p:spPr/>
        <p:txBody>
          <a:bodyPr/>
          <a:lstStyle/>
          <a:p>
            <a:r>
              <a:rPr lang="en-US" dirty="0"/>
              <a:t>Problem Statement </a:t>
            </a:r>
            <a:endParaRPr lang="en-IN" dirty="0"/>
          </a:p>
        </p:txBody>
      </p:sp>
      <p:sp>
        <p:nvSpPr>
          <p:cNvPr id="3" name="Content Placeholder 2">
            <a:extLst>
              <a:ext uri="{FF2B5EF4-FFF2-40B4-BE49-F238E27FC236}">
                <a16:creationId xmlns:a16="http://schemas.microsoft.com/office/drawing/2014/main" id="{A73142C2-7534-441D-B5B3-47D76CAF2605}"/>
              </a:ext>
            </a:extLst>
          </p:cNvPr>
          <p:cNvSpPr>
            <a:spLocks noGrp="1"/>
          </p:cNvSpPr>
          <p:nvPr>
            <p:ph idx="1"/>
          </p:nvPr>
        </p:nvSpPr>
        <p:spPr/>
        <p:txBody>
          <a:bodyPr/>
          <a:lstStyle/>
          <a:p>
            <a:endParaRPr lang="en-US" dirty="0"/>
          </a:p>
          <a:p>
            <a:r>
              <a:rPr lang="en-US" dirty="0"/>
              <a:t>Problem: Augmented Reality often requires a large amount of computational power and is relatively unfit for real-time application.</a:t>
            </a:r>
          </a:p>
          <a:p>
            <a:r>
              <a:rPr lang="en-US" dirty="0"/>
              <a:t>Solution: Through applying techniques of ORB feature detection, Homography, and projective transformations, we are able to provide an application that showcases some use cases of AR on a computationally limited systems.</a:t>
            </a:r>
            <a:endParaRPr lang="en-IN" dirty="0"/>
          </a:p>
        </p:txBody>
      </p:sp>
    </p:spTree>
    <p:extLst>
      <p:ext uri="{BB962C8B-B14F-4D97-AF65-F5344CB8AC3E}">
        <p14:creationId xmlns:p14="http://schemas.microsoft.com/office/powerpoint/2010/main" val="3818557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B115F-DBCE-429E-A162-4EF1AFBB982A}"/>
              </a:ext>
            </a:extLst>
          </p:cNvPr>
          <p:cNvSpPr>
            <a:spLocks noGrp="1"/>
          </p:cNvSpPr>
          <p:nvPr>
            <p:ph type="title"/>
          </p:nvPr>
        </p:nvSpPr>
        <p:spPr/>
        <p:txBody>
          <a:bodyPr/>
          <a:lstStyle/>
          <a:p>
            <a:r>
              <a:rPr lang="en-US" dirty="0"/>
              <a:t>Augmented reality Camera Tracking with Homographies</a:t>
            </a:r>
            <a:endParaRPr lang="en-IN" dirty="0"/>
          </a:p>
        </p:txBody>
      </p:sp>
      <p:sp>
        <p:nvSpPr>
          <p:cNvPr id="3" name="Content Placeholder 2">
            <a:extLst>
              <a:ext uri="{FF2B5EF4-FFF2-40B4-BE49-F238E27FC236}">
                <a16:creationId xmlns:a16="http://schemas.microsoft.com/office/drawing/2014/main" id="{4450FD45-6512-486C-A3C0-8D299A12F040}"/>
              </a:ext>
            </a:extLst>
          </p:cNvPr>
          <p:cNvSpPr>
            <a:spLocks noGrp="1"/>
          </p:cNvSpPr>
          <p:nvPr>
            <p:ph idx="1"/>
          </p:nvPr>
        </p:nvSpPr>
        <p:spPr/>
        <p:txBody>
          <a:bodyPr>
            <a:normAutofit fontScale="92500" lnSpcReduction="20000"/>
          </a:bodyPr>
          <a:lstStyle/>
          <a:p>
            <a:r>
              <a:rPr lang="en-US" dirty="0"/>
              <a:t>Paper : </a:t>
            </a:r>
            <a:r>
              <a:rPr lang="en-US" dirty="0">
                <a:hlinkClick r:id="rId2"/>
              </a:rPr>
              <a:t>https://ieeexplore.ieee.org/document/1046627?arnumber=1046627</a:t>
            </a:r>
            <a:endParaRPr lang="en-US" dirty="0"/>
          </a:p>
          <a:p>
            <a:r>
              <a:rPr lang="en-US" dirty="0"/>
              <a:t>Proposal : </a:t>
            </a:r>
          </a:p>
          <a:p>
            <a:pPr lvl="1"/>
            <a:r>
              <a:rPr lang="en-US" sz="1800" dirty="0"/>
              <a:t>To integrate 3D models into an unprepared environment, camera position is estimated by tracking image feature point.</a:t>
            </a:r>
          </a:p>
          <a:p>
            <a:pPr lvl="1"/>
            <a:r>
              <a:rPr lang="en-US" sz="1800" dirty="0"/>
              <a:t>A robust tracking system based on computing homographies is implemented in order to map ORB descriptor feature points to the reference model. </a:t>
            </a:r>
          </a:p>
          <a:p>
            <a:pPr marL="800100" lvl="1" indent="-342900">
              <a:buFont typeface="+mj-lt"/>
              <a:buAutoNum type="arabicPeriod"/>
            </a:pPr>
            <a:r>
              <a:rPr lang="en-US" sz="1800" dirty="0"/>
              <a:t>Corner points are identified in two images.</a:t>
            </a:r>
          </a:p>
          <a:p>
            <a:pPr marL="800100" lvl="1" indent="-342900">
              <a:buFont typeface="+mj-lt"/>
              <a:buAutoNum type="arabicPeriod"/>
            </a:pPr>
            <a:r>
              <a:rPr lang="en-US" sz="1800" dirty="0"/>
              <a:t>Initial matches based on the similarity of area around these corners are likely matched. Initial set contains many incorrect matches. </a:t>
            </a:r>
          </a:p>
          <a:p>
            <a:pPr marL="800100" lvl="1" indent="-342900">
              <a:buFont typeface="+mj-lt"/>
              <a:buAutoNum type="arabicPeriod"/>
            </a:pPr>
            <a:r>
              <a:rPr lang="en-US" sz="1800" dirty="0"/>
              <a:t>We calculate the associated homography. </a:t>
            </a:r>
          </a:p>
          <a:p>
            <a:pPr marL="800100" lvl="1" indent="-342900">
              <a:buFont typeface="+mj-lt"/>
              <a:buAutoNum type="arabicPeriod"/>
            </a:pPr>
            <a:r>
              <a:rPr lang="en-US" sz="1800" dirty="0"/>
              <a:t>Finally, we count the number of matches that are in agreement with inliners and repeat this process after recalculating the homography using all of the inliners.</a:t>
            </a:r>
          </a:p>
        </p:txBody>
      </p:sp>
      <p:pic>
        <p:nvPicPr>
          <p:cNvPr id="1026" name="Picture 2" descr="https://lh6.googleusercontent.com/O3BbKSvD5If6K-w4MwNzPplrADv_MAzejJkfTXH6QHT8AiDT1tqmJa9FbCCkxIRccRkkMRWAKdpE5tFf2M9kh-aDy4QEz45ghIP8FxcrLPsDKsO6vxk3BeOMuwi9oq4q6DIFwZJG">
            <a:extLst>
              <a:ext uri="{FF2B5EF4-FFF2-40B4-BE49-F238E27FC236}">
                <a16:creationId xmlns:a16="http://schemas.microsoft.com/office/drawing/2014/main" id="{4EE79AAC-9154-446F-B68E-78DE00D000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75468" y="5734050"/>
            <a:ext cx="3200400" cy="1028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4440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29871-8D0E-4753-A739-0C34138C1144}"/>
              </a:ext>
            </a:extLst>
          </p:cNvPr>
          <p:cNvSpPr>
            <a:spLocks noGrp="1"/>
          </p:cNvSpPr>
          <p:nvPr>
            <p:ph type="title"/>
          </p:nvPr>
        </p:nvSpPr>
        <p:spPr/>
        <p:txBody>
          <a:bodyPr/>
          <a:lstStyle/>
          <a:p>
            <a:r>
              <a:rPr lang="en-US" dirty="0"/>
              <a:t>Image Matching Using SIFT, SURF, BRIEF and ORB: Performance Comparison</a:t>
            </a:r>
            <a:endParaRPr lang="en-IN" dirty="0"/>
          </a:p>
        </p:txBody>
      </p:sp>
      <p:sp>
        <p:nvSpPr>
          <p:cNvPr id="3" name="Content Placeholder 2">
            <a:extLst>
              <a:ext uri="{FF2B5EF4-FFF2-40B4-BE49-F238E27FC236}">
                <a16:creationId xmlns:a16="http://schemas.microsoft.com/office/drawing/2014/main" id="{E1B9CA11-3E74-404A-B445-D151DAF6389E}"/>
              </a:ext>
            </a:extLst>
          </p:cNvPr>
          <p:cNvSpPr>
            <a:spLocks noGrp="1"/>
          </p:cNvSpPr>
          <p:nvPr>
            <p:ph idx="1"/>
          </p:nvPr>
        </p:nvSpPr>
        <p:spPr/>
        <p:txBody>
          <a:bodyPr>
            <a:normAutofit/>
          </a:bodyPr>
          <a:lstStyle/>
          <a:p>
            <a:r>
              <a:rPr lang="en-US" dirty="0"/>
              <a:t>Paper : </a:t>
            </a:r>
            <a:r>
              <a:rPr lang="en-US" dirty="0">
                <a:hlinkClick r:id="rId2"/>
              </a:rPr>
              <a:t>https://arxiv.org/ftp/arxiv/papers/1710/1710.02726.pdf</a:t>
            </a:r>
            <a:endParaRPr lang="en-US" dirty="0"/>
          </a:p>
          <a:p>
            <a:r>
              <a:rPr lang="en-US" dirty="0"/>
              <a:t>Proposal :</a:t>
            </a:r>
          </a:p>
          <a:p>
            <a:pPr lvl="1"/>
            <a:r>
              <a:rPr lang="en-US" sz="1800" dirty="0"/>
              <a:t>Compare the performance of three image matching techniques i.e., SIFT, SURF and ORB against different kinds of transformations such as scaling, rotation and noise. </a:t>
            </a:r>
          </a:p>
          <a:p>
            <a:pPr lvl="1"/>
            <a:r>
              <a:rPr lang="en-US" sz="1800" dirty="0"/>
              <a:t>For this, we perform different types of transformation on original images and compute matching evaluation parameters such as number of key points, matching rate, execution time required for each algorithm and displays the result to show which algorithm in robust against the others.</a:t>
            </a:r>
            <a:endParaRPr lang="en-IN" sz="1800" dirty="0"/>
          </a:p>
        </p:txBody>
      </p:sp>
      <p:pic>
        <p:nvPicPr>
          <p:cNvPr id="2050" name="Picture 2" descr="https://lh5.googleusercontent.com/nw84R6ovk1w0mQCe-tKqjCvnPTS1dNiQPewA1-vcyVUZnKo6CQ1BRqGxLnAyIS6RRqj9SX30_dyyzQ-V9ODCc1gGtFxEgoBh-Y9DbOtOL9cNr4Qzes8EIcOhhHW8fXwBU2P-7vNP">
            <a:extLst>
              <a:ext uri="{FF2B5EF4-FFF2-40B4-BE49-F238E27FC236}">
                <a16:creationId xmlns:a16="http://schemas.microsoft.com/office/drawing/2014/main" id="{5EE302C1-FB36-40E9-8343-E97D999BDE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4124" y="5310258"/>
            <a:ext cx="4432314" cy="13191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516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FBA04-FE98-4A5E-8BBE-FF4903BF0493}"/>
              </a:ext>
            </a:extLst>
          </p:cNvPr>
          <p:cNvSpPr>
            <a:spLocks noGrp="1"/>
          </p:cNvSpPr>
          <p:nvPr>
            <p:ph type="title"/>
          </p:nvPr>
        </p:nvSpPr>
        <p:spPr/>
        <p:txBody>
          <a:bodyPr/>
          <a:lstStyle/>
          <a:p>
            <a:r>
              <a:rPr lang="en-US" dirty="0"/>
              <a:t>Implementation </a:t>
            </a:r>
            <a:endParaRPr lang="en-IN" dirty="0"/>
          </a:p>
        </p:txBody>
      </p:sp>
      <p:sp>
        <p:nvSpPr>
          <p:cNvPr id="3" name="Content Placeholder 2">
            <a:extLst>
              <a:ext uri="{FF2B5EF4-FFF2-40B4-BE49-F238E27FC236}">
                <a16:creationId xmlns:a16="http://schemas.microsoft.com/office/drawing/2014/main" id="{0C12F88A-4DF3-474F-808C-DA7B316F783C}"/>
              </a:ext>
            </a:extLst>
          </p:cNvPr>
          <p:cNvSpPr>
            <a:spLocks noGrp="1"/>
          </p:cNvSpPr>
          <p:nvPr>
            <p:ph idx="1"/>
          </p:nvPr>
        </p:nvSpPr>
        <p:spPr/>
        <p:txBody>
          <a:bodyPr/>
          <a:lstStyle/>
          <a:p>
            <a:r>
              <a:rPr lang="en-US" dirty="0"/>
              <a:t>Utilize Python and Open CV for:</a:t>
            </a:r>
          </a:p>
          <a:p>
            <a:pPr>
              <a:buFont typeface="+mj-lt"/>
              <a:buAutoNum type="arabicPeriod"/>
            </a:pPr>
            <a:r>
              <a:rPr lang="en-US" dirty="0"/>
              <a:t>ORB - Feature Detection</a:t>
            </a:r>
          </a:p>
          <a:p>
            <a:pPr>
              <a:buFont typeface="+mj-lt"/>
              <a:buAutoNum type="arabicPeriod"/>
            </a:pPr>
            <a:r>
              <a:rPr lang="en-US" dirty="0"/>
              <a:t>BFMatcher – Brute Force Feature Matching</a:t>
            </a:r>
          </a:p>
          <a:p>
            <a:pPr>
              <a:buFont typeface="+mj-lt"/>
              <a:buAutoNum type="arabicPeriod"/>
            </a:pPr>
            <a:r>
              <a:rPr lang="en-US" dirty="0"/>
              <a:t>Homography – One to One image mapping (Reference Image to World Image)</a:t>
            </a:r>
          </a:p>
          <a:p>
            <a:pPr>
              <a:buFont typeface="+mj-lt"/>
              <a:buAutoNum type="arabicPeriod"/>
            </a:pPr>
            <a:r>
              <a:rPr lang="en-US" dirty="0"/>
              <a:t>Projection – Performed Transformations to centralize and rotate the 3D object while rendered</a:t>
            </a:r>
          </a:p>
          <a:p>
            <a:pPr>
              <a:buFont typeface="+mj-lt"/>
              <a:buAutoNum type="arabicPeriod"/>
            </a:pPr>
            <a:r>
              <a:rPr lang="en-US" dirty="0"/>
              <a:t>RANSAC – Eliminate outliers (noise) in image detection</a:t>
            </a:r>
            <a:endParaRPr lang="en-IN" dirty="0"/>
          </a:p>
        </p:txBody>
      </p:sp>
    </p:spTree>
    <p:extLst>
      <p:ext uri="{BB962C8B-B14F-4D97-AF65-F5344CB8AC3E}">
        <p14:creationId xmlns:p14="http://schemas.microsoft.com/office/powerpoint/2010/main" val="4011278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57FCB-D574-46C5-ACA9-C0B11F578D1E}"/>
              </a:ext>
            </a:extLst>
          </p:cNvPr>
          <p:cNvSpPr>
            <a:spLocks noGrp="1"/>
          </p:cNvSpPr>
          <p:nvPr>
            <p:ph type="title"/>
          </p:nvPr>
        </p:nvSpPr>
        <p:spPr/>
        <p:txBody>
          <a:bodyPr/>
          <a:lstStyle/>
          <a:p>
            <a:pPr algn="ctr"/>
            <a:r>
              <a:rPr lang="en-US" dirty="0"/>
              <a:t>DEMO</a:t>
            </a:r>
            <a:endParaRPr lang="en-IN" dirty="0"/>
          </a:p>
        </p:txBody>
      </p:sp>
      <p:pic>
        <p:nvPicPr>
          <p:cNvPr id="4" name="Project_demo">
            <a:hlinkClick r:id="" action="ppaction://media"/>
            <a:extLst>
              <a:ext uri="{FF2B5EF4-FFF2-40B4-BE49-F238E27FC236}">
                <a16:creationId xmlns:a16="http://schemas.microsoft.com/office/drawing/2014/main" id="{5AD1E54F-F9DB-45AE-88F9-179988CC4BF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10599" y="1647240"/>
            <a:ext cx="6900862" cy="3881437"/>
          </a:xfrm>
        </p:spPr>
      </p:pic>
    </p:spTree>
    <p:extLst>
      <p:ext uri="{BB962C8B-B14F-4D97-AF65-F5344CB8AC3E}">
        <p14:creationId xmlns:p14="http://schemas.microsoft.com/office/powerpoint/2010/main" val="1347750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7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5DDD2-F643-4440-AB13-94DAEFCC1104}"/>
              </a:ext>
            </a:extLst>
          </p:cNvPr>
          <p:cNvSpPr>
            <a:spLocks noGrp="1"/>
          </p:cNvSpPr>
          <p:nvPr>
            <p:ph type="title"/>
          </p:nvPr>
        </p:nvSpPr>
        <p:spPr>
          <a:xfrm>
            <a:off x="1283364" y="2630905"/>
            <a:ext cx="8568149" cy="1320800"/>
          </a:xfrm>
        </p:spPr>
        <p:txBody>
          <a:bodyPr>
            <a:normAutofit/>
          </a:bodyPr>
          <a:lstStyle/>
          <a:p>
            <a:pPr algn="ctr"/>
            <a:r>
              <a:rPr lang="en-US" sz="7200" dirty="0"/>
              <a:t>Questions?</a:t>
            </a:r>
            <a:endParaRPr lang="en-IN" sz="7200" dirty="0"/>
          </a:p>
        </p:txBody>
      </p:sp>
    </p:spTree>
    <p:extLst>
      <p:ext uri="{BB962C8B-B14F-4D97-AF65-F5344CB8AC3E}">
        <p14:creationId xmlns:p14="http://schemas.microsoft.com/office/powerpoint/2010/main" val="210588191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130</TotalTime>
  <Words>440</Words>
  <Application>Microsoft Office PowerPoint</Application>
  <PresentationFormat>Widescreen</PresentationFormat>
  <Paragraphs>34</Paragraphs>
  <Slides>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Trebuchet MS</vt:lpstr>
      <vt:lpstr>Wingdings 3</vt:lpstr>
      <vt:lpstr>Facet</vt:lpstr>
      <vt:lpstr>Augmented Reality with Homographies</vt:lpstr>
      <vt:lpstr>What is Augmented Reality?</vt:lpstr>
      <vt:lpstr>Problem Statement </vt:lpstr>
      <vt:lpstr>Augmented reality Camera Tracking with Homographies</vt:lpstr>
      <vt:lpstr>Image Matching Using SIFT, SURF, BRIEF and ORB: Performance Comparison</vt:lpstr>
      <vt:lpstr>Implementation </vt:lpstr>
      <vt:lpstr>DEMO</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Augmented Reality Applications with Homographies</dc:title>
  <dc:creator>Avichel Verma</dc:creator>
  <cp:lastModifiedBy>Avichel Verma</cp:lastModifiedBy>
  <cp:revision>12</cp:revision>
  <dcterms:created xsi:type="dcterms:W3CDTF">2018-11-20T01:58:10Z</dcterms:created>
  <dcterms:modified xsi:type="dcterms:W3CDTF">2018-11-20T04:09:34Z</dcterms:modified>
</cp:coreProperties>
</file>

<file path=docProps/thumbnail.jpeg>
</file>